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60"/>
  </p:notesMasterIdLst>
  <p:sldIdLst>
    <p:sldId id="645" r:id="rId2"/>
    <p:sldId id="646" r:id="rId3"/>
    <p:sldId id="647" r:id="rId4"/>
    <p:sldId id="649" r:id="rId5"/>
    <p:sldId id="650" r:id="rId6"/>
    <p:sldId id="682" r:id="rId7"/>
    <p:sldId id="651" r:id="rId8"/>
    <p:sldId id="652" r:id="rId9"/>
    <p:sldId id="653" r:id="rId10"/>
    <p:sldId id="654" r:id="rId11"/>
    <p:sldId id="655" r:id="rId12"/>
    <p:sldId id="656" r:id="rId13"/>
    <p:sldId id="657" r:id="rId14"/>
    <p:sldId id="658" r:id="rId15"/>
    <p:sldId id="659" r:id="rId16"/>
    <p:sldId id="660" r:id="rId17"/>
    <p:sldId id="683" r:id="rId18"/>
    <p:sldId id="661" r:id="rId19"/>
    <p:sldId id="662" r:id="rId20"/>
    <p:sldId id="663" r:id="rId21"/>
    <p:sldId id="664" r:id="rId22"/>
    <p:sldId id="665" r:id="rId23"/>
    <p:sldId id="666" r:id="rId24"/>
    <p:sldId id="667" r:id="rId25"/>
    <p:sldId id="668" r:id="rId26"/>
    <p:sldId id="669" r:id="rId27"/>
    <p:sldId id="670" r:id="rId28"/>
    <p:sldId id="684" r:id="rId29"/>
    <p:sldId id="671" r:id="rId30"/>
    <p:sldId id="672" r:id="rId31"/>
    <p:sldId id="673" r:id="rId32"/>
    <p:sldId id="674" r:id="rId33"/>
    <p:sldId id="675" r:id="rId34"/>
    <p:sldId id="676" r:id="rId35"/>
    <p:sldId id="677" r:id="rId36"/>
    <p:sldId id="678" r:id="rId37"/>
    <p:sldId id="679" r:id="rId38"/>
    <p:sldId id="680" r:id="rId39"/>
    <p:sldId id="625" r:id="rId40"/>
    <p:sldId id="626" r:id="rId41"/>
    <p:sldId id="627" r:id="rId42"/>
    <p:sldId id="629" r:id="rId43"/>
    <p:sldId id="630" r:id="rId44"/>
    <p:sldId id="631" r:id="rId45"/>
    <p:sldId id="632" r:id="rId46"/>
    <p:sldId id="633" r:id="rId47"/>
    <p:sldId id="634" r:id="rId48"/>
    <p:sldId id="635" r:id="rId49"/>
    <p:sldId id="636" r:id="rId50"/>
    <p:sldId id="637" r:id="rId51"/>
    <p:sldId id="638" r:id="rId52"/>
    <p:sldId id="639" r:id="rId53"/>
    <p:sldId id="640" r:id="rId54"/>
    <p:sldId id="641" r:id="rId55"/>
    <p:sldId id="681" r:id="rId56"/>
    <p:sldId id="642" r:id="rId57"/>
    <p:sldId id="643" r:id="rId58"/>
    <p:sldId id="616" r:id="rId5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4" d="100"/>
          <a:sy n="114" d="100"/>
        </p:scale>
        <p:origin x="-155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42DD08-97F1-4BE5-B0D2-00FA7DA8DCBF}" type="datetimeFigureOut">
              <a:rPr lang="ko-KR" altLang="en-US" smtClean="0"/>
              <a:pPr/>
              <a:t>2017-04-11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FD2D16-D7B0-42C1-B167-D4E270D63A2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33220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88415-4041-4425-96F1-C18E36EEEB1A}" type="datetimeFigureOut">
              <a:rPr lang="ko-KR" altLang="en-US" smtClean="0"/>
              <a:pPr/>
              <a:t>2017-04-11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C338A-DEF1-4CE2-9F72-396AF0A5C1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88415-4041-4425-96F1-C18E36EEEB1A}" type="datetimeFigureOut">
              <a:rPr lang="ko-KR" altLang="en-US" smtClean="0"/>
              <a:pPr/>
              <a:t>2017-04-11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C338A-DEF1-4CE2-9F72-396AF0A5C1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88415-4041-4425-96F1-C18E36EEEB1A}" type="datetimeFigureOut">
              <a:rPr lang="ko-KR" altLang="en-US" smtClean="0"/>
              <a:pPr/>
              <a:t>2017-04-11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C338A-DEF1-4CE2-9F72-396AF0A5C1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88415-4041-4425-96F1-C18E36EEEB1A}" type="datetimeFigureOut">
              <a:rPr lang="ko-KR" altLang="en-US" smtClean="0"/>
              <a:pPr/>
              <a:t>2017-04-11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C338A-DEF1-4CE2-9F72-396AF0A5C1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tint val="75000"/>
                  </a:schemeClr>
                </a:solidFill>
                <a:latin typeface="Verdana" pitchFamily="34" charset="0"/>
                <a:cs typeface="Verdana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88415-4041-4425-96F1-C18E36EEEB1A}" type="datetimeFigureOut">
              <a:rPr lang="ko-KR" altLang="en-US" smtClean="0"/>
              <a:pPr/>
              <a:t>2017-04-11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C338A-DEF1-4CE2-9F72-396AF0A5C1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88415-4041-4425-96F1-C18E36EEEB1A}" type="datetimeFigureOut">
              <a:rPr lang="ko-KR" altLang="en-US" smtClean="0"/>
              <a:pPr/>
              <a:t>2017-04-11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C338A-DEF1-4CE2-9F72-396AF0A5C1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88415-4041-4425-96F1-C18E36EEEB1A}" type="datetimeFigureOut">
              <a:rPr lang="ko-KR" altLang="en-US" smtClean="0"/>
              <a:pPr/>
              <a:t>2017-04-11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C338A-DEF1-4CE2-9F72-396AF0A5C1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 Rounded MT Bold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88415-4041-4425-96F1-C18E36EEEB1A}" type="datetimeFigureOut">
              <a:rPr lang="ko-KR" altLang="en-US" smtClean="0"/>
              <a:pPr/>
              <a:t>2017-04-11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C338A-DEF1-4CE2-9F72-396AF0A5C1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88415-4041-4425-96F1-C18E36EEEB1A}" type="datetimeFigureOut">
              <a:rPr lang="ko-KR" altLang="en-US" smtClean="0"/>
              <a:pPr/>
              <a:t>2017-04-11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C338A-DEF1-4CE2-9F72-396AF0A5C1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88415-4041-4425-96F1-C18E36EEEB1A}" type="datetimeFigureOut">
              <a:rPr lang="ko-KR" altLang="en-US" smtClean="0"/>
              <a:pPr/>
              <a:t>2017-04-11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C338A-DEF1-4CE2-9F72-396AF0A5C1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88415-4041-4425-96F1-C18E36EEEB1A}" type="datetimeFigureOut">
              <a:rPr lang="ko-KR" altLang="en-US" smtClean="0"/>
              <a:pPr/>
              <a:t>2017-04-11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C338A-DEF1-4CE2-9F72-396AF0A5C1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88415-4041-4425-96F1-C18E36EEEB1A}" type="datetimeFigureOut">
              <a:rPr lang="ko-KR" altLang="en-US" smtClean="0"/>
              <a:pPr/>
              <a:t>2017-04-11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C338A-DEF1-4CE2-9F72-396AF0A5C1D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5580112" y="6491307"/>
            <a:ext cx="3347988" cy="280258"/>
            <a:chOff x="5580112" y="6491307"/>
            <a:chExt cx="3347988" cy="280258"/>
          </a:xfrm>
        </p:grpSpPr>
        <p:pic>
          <p:nvPicPr>
            <p:cNvPr id="8" name="Picture 16" descr="프라이드-칼라"/>
            <p:cNvPicPr>
              <a:picLocks noChangeAspect="1" noChangeArrowheads="1"/>
            </p:cNvPicPr>
            <p:nvPr userDrawn="1"/>
          </p:nvPicPr>
          <p:blipFill>
            <a:blip r:embed="rId13" cstate="print"/>
            <a:srcRect t="41496"/>
            <a:stretch>
              <a:fillRect/>
            </a:stretch>
          </p:blipFill>
          <p:spPr bwMode="auto">
            <a:xfrm>
              <a:off x="7452320" y="6491307"/>
              <a:ext cx="1475780" cy="2740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11"/>
            <p:cNvSpPr txBox="1">
              <a:spLocks noChangeArrowheads="1"/>
            </p:cNvSpPr>
            <p:nvPr userDrawn="1"/>
          </p:nvSpPr>
          <p:spPr bwMode="auto">
            <a:xfrm>
              <a:off x="5580112" y="6525344"/>
              <a:ext cx="208823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ko-KR" altLang="en-US" sz="1000" b="1" dirty="0" smtClean="0">
                  <a:solidFill>
                    <a:srgbClr val="00B050"/>
                  </a:solidFill>
                  <a:latin typeface="순천향체" pitchFamily="50" charset="-127"/>
                  <a:ea typeface="순천향체" pitchFamily="50" charset="-127"/>
                </a:rPr>
                <a:t>대한두통학회</a:t>
              </a:r>
              <a:r>
                <a:rPr lang="en-US" altLang="ko-KR" sz="1000" b="1" dirty="0" smtClean="0">
                  <a:solidFill>
                    <a:srgbClr val="00B050"/>
                  </a:solidFill>
                  <a:latin typeface="순천향체" pitchFamily="50" charset="-127"/>
                  <a:ea typeface="순천향체" pitchFamily="50" charset="-127"/>
                </a:rPr>
                <a:t>, Apr.</a:t>
              </a:r>
              <a:r>
                <a:rPr lang="en-US" altLang="ko-KR" sz="1000" b="1" baseline="0" dirty="0" smtClean="0">
                  <a:solidFill>
                    <a:srgbClr val="00B050"/>
                  </a:solidFill>
                  <a:latin typeface="순천향체" pitchFamily="50" charset="-127"/>
                  <a:ea typeface="순천향체" pitchFamily="50" charset="-127"/>
                </a:rPr>
                <a:t> 11, </a:t>
              </a:r>
              <a:r>
                <a:rPr lang="en-US" altLang="ko-KR" sz="1000" b="1" dirty="0" smtClean="0">
                  <a:solidFill>
                    <a:srgbClr val="00B050"/>
                  </a:solidFill>
                  <a:latin typeface="순천향체" pitchFamily="50" charset="-127"/>
                  <a:ea typeface="순천향체" pitchFamily="50" charset="-127"/>
                </a:rPr>
                <a:t>2017</a:t>
              </a:r>
              <a:endParaRPr lang="ko-KR" altLang="en-US" sz="1000" dirty="0">
                <a:solidFill>
                  <a:srgbClr val="00B050"/>
                </a:solidFill>
                <a:latin typeface="순천향체" pitchFamily="50" charset="-127"/>
                <a:ea typeface="순천향체" pitchFamily="50" charset="-127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Calibri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1600" y="1229710"/>
            <a:ext cx="7236373" cy="1576553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 dirty="0" smtClean="0"/>
              <a:t>잘 개발된 임상진료지침이란</a:t>
            </a:r>
            <a:r>
              <a:rPr lang="en-US" altLang="ko-KR" sz="4400" b="1" dirty="0" smtClean="0"/>
              <a:t>?</a:t>
            </a:r>
            <a:endParaRPr lang="ko-KR" altLang="en-US" sz="4400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59632" y="4293096"/>
            <a:ext cx="6840759" cy="119003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latin typeface="순천향체" pitchFamily="50" charset="-127"/>
                <a:ea typeface="순천향체" pitchFamily="50" charset="-127"/>
              </a:rPr>
              <a:t>이 유 경</a:t>
            </a:r>
            <a:endParaRPr lang="en-US" altLang="ko-KR" sz="2800" dirty="0" smtClean="0">
              <a:latin typeface="순천향체" pitchFamily="50" charset="-127"/>
              <a:ea typeface="순천향체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순천향체" pitchFamily="50" charset="-127"/>
                <a:ea typeface="순천향체" pitchFamily="50" charset="-127"/>
              </a:rPr>
              <a:t>순천향대학교 의과대학</a:t>
            </a:r>
            <a:r>
              <a:rPr lang="en-US" altLang="ko-KR" sz="1400" dirty="0" smtClean="0">
                <a:latin typeface="순천향체" pitchFamily="50" charset="-127"/>
                <a:ea typeface="순천향체" pitchFamily="50" charset="-127"/>
              </a:rPr>
              <a:t> </a:t>
            </a:r>
            <a:r>
              <a:rPr lang="ko-KR" altLang="en-US" sz="1400" dirty="0" smtClean="0">
                <a:latin typeface="순천향체" pitchFamily="50" charset="-127"/>
                <a:ea typeface="순천향체" pitchFamily="50" charset="-127"/>
              </a:rPr>
              <a:t>진단검사의학교실 </a:t>
            </a:r>
            <a:r>
              <a:rPr lang="en-US" altLang="ko-KR" sz="1400" dirty="0" smtClean="0">
                <a:latin typeface="순천향체" pitchFamily="50" charset="-127"/>
                <a:ea typeface="순천향체" pitchFamily="50" charset="-127"/>
              </a:rPr>
              <a:t>/ </a:t>
            </a:r>
            <a:r>
              <a:rPr lang="ko-KR" altLang="en-US" sz="1400" dirty="0" err="1" smtClean="0">
                <a:latin typeface="순천향체" pitchFamily="50" charset="-127"/>
                <a:ea typeface="순천향체" pitchFamily="50" charset="-127"/>
              </a:rPr>
              <a:t>대한의학회</a:t>
            </a:r>
            <a:r>
              <a:rPr lang="ko-KR" altLang="en-US" sz="1400" dirty="0" smtClean="0">
                <a:latin typeface="순천향체" pitchFamily="50" charset="-127"/>
                <a:ea typeface="순천향체" pitchFamily="50" charset="-127"/>
              </a:rPr>
              <a:t> 임상진료지침 전문위원</a:t>
            </a:r>
            <a:endParaRPr lang="en-US" altLang="ko-KR" sz="1400" dirty="0">
              <a:latin typeface="순천향체" pitchFamily="50" charset="-127"/>
              <a:ea typeface="순천향체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2400" y="188640"/>
            <a:ext cx="6019800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274" y="1700808"/>
            <a:ext cx="6323378" cy="4811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실행 단추: 정보 3">
            <a:hlinkClick r:id="" action="ppaction://hlinkshowjump?jump=nextslide" highlightClick="1"/>
          </p:cNvPr>
          <p:cNvSpPr/>
          <p:nvPr/>
        </p:nvSpPr>
        <p:spPr>
          <a:xfrm>
            <a:off x="6516216" y="3212976"/>
            <a:ext cx="288032" cy="288032"/>
          </a:xfrm>
          <a:prstGeom prst="actionButtonInformati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392309" y="127665"/>
            <a:ext cx="2572179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i="1" dirty="0" smtClean="0"/>
              <a:t>http://www.strokebestpractices.ca/</a:t>
            </a:r>
            <a:endParaRPr lang="ko-KR" altLang="en-US" sz="12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764704"/>
            <a:ext cx="8049175" cy="487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392309" y="127665"/>
            <a:ext cx="2572179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i="1" dirty="0" smtClean="0"/>
              <a:t>http://www.strokebestpractices.ca/</a:t>
            </a:r>
            <a:endParaRPr lang="ko-KR" altLang="en-US" sz="12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8695" y="260648"/>
            <a:ext cx="6019800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274" y="1700808"/>
            <a:ext cx="6323378" cy="4811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실행 단추: 정보 3">
            <a:hlinkClick r:id="" action="ppaction://hlinkshowjump?jump=nextslide" highlightClick="1"/>
          </p:cNvPr>
          <p:cNvSpPr/>
          <p:nvPr/>
        </p:nvSpPr>
        <p:spPr>
          <a:xfrm>
            <a:off x="2771800" y="3573016"/>
            <a:ext cx="288032" cy="288032"/>
          </a:xfrm>
          <a:prstGeom prst="actionButtonInformati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92309" y="127665"/>
            <a:ext cx="2572179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i="1" dirty="0" smtClean="0"/>
              <a:t>http://www.strokebestpractices.ca/</a:t>
            </a:r>
            <a:endParaRPr lang="ko-KR" altLang="en-US" sz="12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2025" y="633413"/>
            <a:ext cx="7219950" cy="559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392309" y="127665"/>
            <a:ext cx="2572179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i="1" dirty="0" smtClean="0"/>
              <a:t>http://www.strokebestpractices.ca/</a:t>
            </a:r>
            <a:endParaRPr lang="ko-KR" altLang="en-US" sz="12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8695" y="260648"/>
            <a:ext cx="6019800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274" y="1700808"/>
            <a:ext cx="6323378" cy="4811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실행 단추: 정보 3">
            <a:hlinkClick r:id="" action="ppaction://hlinkshowjump?jump=nextslide" highlightClick="1"/>
          </p:cNvPr>
          <p:cNvSpPr/>
          <p:nvPr/>
        </p:nvSpPr>
        <p:spPr>
          <a:xfrm>
            <a:off x="4688759" y="4763596"/>
            <a:ext cx="288032" cy="288032"/>
          </a:xfrm>
          <a:prstGeom prst="actionButtonInformati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92309" y="127665"/>
            <a:ext cx="2572179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i="1" dirty="0" smtClean="0"/>
              <a:t>http://www.strokebestpractices.ca/</a:t>
            </a:r>
            <a:endParaRPr lang="ko-KR" altLang="en-US" sz="12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9" y="332656"/>
            <a:ext cx="7393614" cy="6031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392309" y="127665"/>
            <a:ext cx="2572179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i="1" dirty="0" smtClean="0"/>
              <a:t>http://www.strokebestpractices.ca/</a:t>
            </a:r>
            <a:endParaRPr lang="ko-KR" altLang="en-US" sz="1200" i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5325" y="433388"/>
            <a:ext cx="7753350" cy="599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392309" y="127665"/>
            <a:ext cx="2572179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i="1" dirty="0" smtClean="0"/>
              <a:t>http://www.strokebestpractices.ca/</a:t>
            </a:r>
            <a:endParaRPr lang="ko-KR" altLang="en-US" sz="1200" i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7954143" cy="1362075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호주 </a:t>
            </a:r>
            <a:r>
              <a:rPr lang="ko-KR" altLang="en-US" sz="3600" dirty="0" err="1" smtClean="0"/>
              <a:t>전립샘암</a:t>
            </a:r>
            <a:r>
              <a:rPr lang="ko-KR" altLang="en-US" sz="3600" dirty="0" smtClean="0"/>
              <a:t> 조기진단 임상진료지침</a:t>
            </a:r>
            <a:endParaRPr lang="ko-KR" altLang="en-US" sz="36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전통적인 책자 형태 출판 예</a:t>
            </a:r>
            <a:endParaRPr lang="ko-KR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447387"/>
            <a:ext cx="6768753" cy="5965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4673826" y="188640"/>
            <a:ext cx="4290662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600" i="1" dirty="0" smtClean="0"/>
              <a:t>https://www.clinicalguidelines.gov.au/portal/</a:t>
            </a:r>
            <a:endParaRPr lang="ko-KR" altLang="en-US" sz="16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404664"/>
            <a:ext cx="6120680" cy="5991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695131" y="188640"/>
            <a:ext cx="3269357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i="1" dirty="0" smtClean="0"/>
              <a:t>https://www.clinicalguidelines.gov.au/portal/</a:t>
            </a:r>
            <a:endParaRPr lang="ko-KR" altLang="en-US" sz="1200" i="1" dirty="0"/>
          </a:p>
        </p:txBody>
      </p:sp>
      <p:sp>
        <p:nvSpPr>
          <p:cNvPr id="4" name="직사각형 3"/>
          <p:cNvSpPr/>
          <p:nvPr/>
        </p:nvSpPr>
        <p:spPr>
          <a:xfrm>
            <a:off x="899592" y="4437112"/>
            <a:ext cx="6480720" cy="72008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 smtClean="0">
                <a:latin typeface="Arial Rounded MT Bold" pitchFamily="34" charset="0"/>
              </a:rPr>
              <a:t>Why</a:t>
            </a:r>
            <a:r>
              <a:rPr lang="ko-KR" altLang="en-US" sz="4800" dirty="0" smtClean="0">
                <a:latin typeface="Arial Rounded MT Bold" pitchFamily="34" charset="0"/>
              </a:rPr>
              <a:t> </a:t>
            </a:r>
            <a:r>
              <a:rPr lang="en-US" altLang="ko-KR" sz="4800" dirty="0" smtClean="0">
                <a:latin typeface="Arial Rounded MT Bold" pitchFamily="34" charset="0"/>
              </a:rPr>
              <a:t>CPG...</a:t>
            </a:r>
            <a:endParaRPr lang="ko-KR" altLang="en-US" sz="4800" dirty="0">
              <a:latin typeface="Arial Rounded MT Bold" pitchFamily="34" charset="0"/>
            </a:endParaRPr>
          </a:p>
        </p:txBody>
      </p:sp>
      <p:pic>
        <p:nvPicPr>
          <p:cNvPr id="1029" name="Picture 5" descr="C:\Users\Administrator\AppData\Local\Microsoft\Windows\Temporary Internet Files\Content.IE5\2OGGHBYR\doctor[1]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1628800"/>
            <a:ext cx="2333625" cy="4333875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/>
        </p:nvSpPr>
        <p:spPr>
          <a:xfrm>
            <a:off x="1619672" y="3068960"/>
            <a:ext cx="605043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altLang="ko-KR" sz="80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Authority</a:t>
            </a:r>
            <a:endParaRPr lang="en-US" altLang="ko-KR" sz="8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5" y="260648"/>
            <a:ext cx="8743950" cy="621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476672"/>
            <a:ext cx="6913724" cy="5641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직사각형 2"/>
          <p:cNvSpPr/>
          <p:nvPr/>
        </p:nvSpPr>
        <p:spPr>
          <a:xfrm>
            <a:off x="1581220" y="1540014"/>
            <a:ext cx="6408712" cy="28803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695131" y="188640"/>
            <a:ext cx="3269357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i="1" dirty="0" smtClean="0"/>
              <a:t>https://www.clinicalguidelines.gov.au/portal/</a:t>
            </a:r>
            <a:endParaRPr lang="ko-KR" altLang="en-US" sz="1200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395536" y="1340768"/>
            <a:ext cx="4089920" cy="4896544"/>
          </a:xfrm>
          <a:ln>
            <a:solidFill>
              <a:schemeClr val="bg1">
                <a:lumMod val="85000"/>
              </a:schemeClr>
            </a:solidFill>
          </a:ln>
        </p:spPr>
        <p:txBody>
          <a:bodyPr>
            <a:normAutofit fontScale="62500" lnSpcReduction="20000"/>
          </a:bodyPr>
          <a:lstStyle/>
          <a:p>
            <a:pPr>
              <a:lnSpc>
                <a:spcPct val="130000"/>
              </a:lnSpc>
            </a:pPr>
            <a:r>
              <a:rPr lang="en-US" altLang="ko-KR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Prostate cancer in Australia</a:t>
            </a:r>
          </a:p>
          <a:p>
            <a:pPr>
              <a:lnSpc>
                <a:spcPct val="130000"/>
              </a:lnSpc>
            </a:pPr>
            <a:r>
              <a:rPr lang="en-US" altLang="ko-KR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Men at risk of dying from prostate cancer</a:t>
            </a:r>
          </a:p>
          <a:p>
            <a:pPr>
              <a:lnSpc>
                <a:spcPct val="130000"/>
              </a:lnSpc>
            </a:pPr>
            <a:r>
              <a:rPr lang="en-US" altLang="ko-KR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Testing for the early diagnosis of prostate cancer</a:t>
            </a:r>
          </a:p>
          <a:p>
            <a:pPr lvl="1">
              <a:lnSpc>
                <a:spcPct val="130000"/>
              </a:lnSpc>
            </a:pP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Efficacy of testing</a:t>
            </a:r>
          </a:p>
          <a:p>
            <a:pPr lvl="1">
              <a:lnSpc>
                <a:spcPct val="130000"/>
              </a:lnSpc>
            </a:pP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Rates of PSA-based testing in Australia</a:t>
            </a:r>
          </a:p>
          <a:p>
            <a:pPr lvl="1">
              <a:lnSpc>
                <a:spcPct val="130000"/>
              </a:lnSpc>
            </a:pP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Harms associated with PSA testing</a:t>
            </a:r>
          </a:p>
          <a:p>
            <a:pPr lvl="1">
              <a:lnSpc>
                <a:spcPct val="130000"/>
              </a:lnSpc>
            </a:pP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Balance of benefits and harms</a:t>
            </a:r>
          </a:p>
          <a:p>
            <a:pPr>
              <a:lnSpc>
                <a:spcPct val="130000"/>
              </a:lnSpc>
            </a:pPr>
            <a:r>
              <a:rPr lang="en-US" altLang="ko-KR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The need for a PSA testing guideline</a:t>
            </a:r>
          </a:p>
          <a:p>
            <a:pPr>
              <a:lnSpc>
                <a:spcPct val="130000"/>
              </a:lnSpc>
            </a:pPr>
            <a:r>
              <a:rPr lang="en-US" altLang="ko-KR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Basis for making recommendations on testing protocols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4644008" y="1340768"/>
            <a:ext cx="4089920" cy="4896544"/>
          </a:xfrm>
          <a:ln>
            <a:solidFill>
              <a:schemeClr val="bg1">
                <a:lumMod val="85000"/>
              </a:schemeClr>
            </a:solidFill>
          </a:ln>
        </p:spPr>
        <p:txBody>
          <a:bodyPr>
            <a:normAutofit fontScale="62500" lnSpcReduction="20000"/>
          </a:bodyPr>
          <a:lstStyle/>
          <a:p>
            <a:pPr>
              <a:lnSpc>
                <a:spcPct val="130000"/>
              </a:lnSpc>
            </a:pPr>
            <a:r>
              <a:rPr lang="en-US" altLang="ko-KR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Purpose of this guideline</a:t>
            </a:r>
          </a:p>
          <a:p>
            <a:pPr>
              <a:lnSpc>
                <a:spcPct val="130000"/>
              </a:lnSpc>
            </a:pPr>
            <a:r>
              <a:rPr lang="en-US" altLang="ko-KR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Intended users of this guideline</a:t>
            </a:r>
          </a:p>
          <a:p>
            <a:pPr>
              <a:lnSpc>
                <a:spcPct val="130000"/>
              </a:lnSpc>
            </a:pPr>
            <a:r>
              <a:rPr lang="en-US" altLang="ko-KR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Target population</a:t>
            </a:r>
          </a:p>
          <a:p>
            <a:pPr>
              <a:lnSpc>
                <a:spcPct val="130000"/>
              </a:lnSpc>
            </a:pPr>
            <a:r>
              <a:rPr lang="en-US" altLang="ko-KR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Healthcare setting to which this guideline applies</a:t>
            </a:r>
          </a:p>
          <a:p>
            <a:pPr>
              <a:lnSpc>
                <a:spcPct val="130000"/>
              </a:lnSpc>
            </a:pPr>
            <a:r>
              <a:rPr lang="en-US" altLang="ko-KR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Scope of this guideline</a:t>
            </a:r>
          </a:p>
          <a:p>
            <a:pPr>
              <a:lnSpc>
                <a:spcPct val="130000"/>
              </a:lnSpc>
            </a:pPr>
            <a:r>
              <a:rPr lang="en-US" altLang="ko-KR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Methods used to develop this guideline</a:t>
            </a:r>
          </a:p>
          <a:p>
            <a:pPr>
              <a:lnSpc>
                <a:spcPct val="130000"/>
              </a:lnSpc>
            </a:pPr>
            <a:r>
              <a:rPr lang="en-US" altLang="ko-KR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Implementation</a:t>
            </a:r>
          </a:p>
          <a:p>
            <a:pPr>
              <a:lnSpc>
                <a:spcPct val="130000"/>
              </a:lnSpc>
            </a:pPr>
            <a:r>
              <a:rPr lang="en-US" altLang="ko-KR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Life of this guideline</a:t>
            </a:r>
            <a:endParaRPr lang="ko-KR" altLang="en-US" dirty="0">
              <a:latin typeface="Tahoma" pitchFamily="34" charset="0"/>
              <a:cs typeface="Tahoma" pitchFamily="34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88641"/>
            <a:ext cx="6552728" cy="9361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5695131" y="188640"/>
            <a:ext cx="3269357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i="1" dirty="0" smtClean="0"/>
              <a:t>https://www.clinicalguidelines.gov.au/portal/</a:t>
            </a:r>
            <a:endParaRPr lang="ko-KR" altLang="en-US" sz="12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9802" y="404664"/>
            <a:ext cx="8737260" cy="5832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012160" y="55657"/>
            <a:ext cx="3020379" cy="2616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100" i="1" dirty="0" smtClean="0"/>
              <a:t>https://www.clinicalguidelines.gov.au/portal/</a:t>
            </a:r>
            <a:endParaRPr lang="ko-KR" altLang="en-US" sz="11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75034" y="485061"/>
            <a:ext cx="8810005" cy="538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6012160" y="55657"/>
            <a:ext cx="3020379" cy="2616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100" i="1" dirty="0" smtClean="0"/>
              <a:t>https://www.clinicalguidelines.gov.au/portal/</a:t>
            </a:r>
            <a:endParaRPr lang="ko-KR" altLang="en-US" sz="11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/>
          <p:nvPr/>
        </p:nvGrpSpPr>
        <p:grpSpPr>
          <a:xfrm>
            <a:off x="851497" y="586773"/>
            <a:ext cx="7764357" cy="5576977"/>
            <a:chOff x="851497" y="586773"/>
            <a:chExt cx="7764357" cy="5576977"/>
          </a:xfrm>
        </p:grpSpPr>
        <p:pic>
          <p:nvPicPr>
            <p:cNvPr id="6" name="Picture 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51497" y="598599"/>
              <a:ext cx="3884332" cy="556515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72517" y="586773"/>
              <a:ext cx="3843337" cy="531917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067" y="474936"/>
            <a:ext cx="8420100" cy="5372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912" y="188640"/>
            <a:ext cx="3193529" cy="4541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0418" y="2348880"/>
            <a:ext cx="2812062" cy="3978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1628800"/>
            <a:ext cx="3480126" cy="4938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39552" y="1321023"/>
            <a:ext cx="1087798" cy="3077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dirty="0" smtClean="0"/>
              <a:t>185 pages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2987824" y="476672"/>
            <a:ext cx="1187184" cy="3077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dirty="0" smtClean="0"/>
              <a:t>1116 pages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7740352" y="1988840"/>
            <a:ext cx="988412" cy="3077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dirty="0" smtClean="0"/>
              <a:t>75 pages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5695131" y="188640"/>
            <a:ext cx="3269357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i="1" dirty="0" smtClean="0"/>
              <a:t>https://www.clinicalguidelines.gov.au/portal/</a:t>
            </a:r>
            <a:endParaRPr lang="ko-KR" altLang="en-US" sz="1200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영국 대장암 임상진료지침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인쇄책자와 홈페이지 동시 활용 예</a:t>
            </a:r>
            <a:endParaRPr lang="ko-KR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411869"/>
            <a:ext cx="8136904" cy="599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096050" y="108243"/>
            <a:ext cx="2900794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i="1" dirty="0" smtClean="0"/>
              <a:t>https://www.nice.org.uk/guidance</a:t>
            </a:r>
            <a:endParaRPr lang="ko-KR" altLang="en-US" sz="1400" i="1" dirty="0"/>
          </a:p>
        </p:txBody>
      </p:sp>
      <p:sp>
        <p:nvSpPr>
          <p:cNvPr id="4" name="실행 단추: 정보 3">
            <a:hlinkClick r:id="" action="ppaction://hlinkshowjump?jump=nextslide" highlightClick="1"/>
          </p:cNvPr>
          <p:cNvSpPr/>
          <p:nvPr/>
        </p:nvSpPr>
        <p:spPr>
          <a:xfrm>
            <a:off x="5940152" y="2348880"/>
            <a:ext cx="288032" cy="288032"/>
          </a:xfrm>
          <a:prstGeom prst="actionButtonInform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09405"/>
          </a:xfrm>
        </p:spPr>
        <p:txBody>
          <a:bodyPr>
            <a:noAutofit/>
          </a:bodyPr>
          <a:lstStyle/>
          <a:p>
            <a:r>
              <a:rPr lang="ko-KR" altLang="en-US" sz="4000" dirty="0" smtClean="0">
                <a:latin typeface="Calibri" pitchFamily="34" charset="0"/>
              </a:rPr>
              <a:t>임상진료지침</a:t>
            </a:r>
            <a:r>
              <a:rPr lang="en-US" altLang="ko-KR" sz="3200" dirty="0" smtClean="0">
                <a:latin typeface="Calibri" pitchFamily="34" charset="0"/>
              </a:rPr>
              <a:t>(Clinical practice guideline)</a:t>
            </a:r>
            <a:endParaRPr lang="ko-KR" altLang="en-US" sz="4000" dirty="0">
              <a:latin typeface="Calibri" pitchFamily="34" charset="0"/>
            </a:endParaRPr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268761"/>
            <a:ext cx="5688632" cy="3389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187625" y="4797152"/>
            <a:ext cx="6624735" cy="13849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b="1" dirty="0" smtClean="0">
                <a:latin typeface="+mn-ea"/>
                <a:ea typeface="+mn-ea"/>
              </a:rPr>
              <a:t>임상진료지침의 정의</a:t>
            </a:r>
            <a:endParaRPr lang="en-US" altLang="ko-KR" sz="1600" b="1" dirty="0" smtClean="0">
              <a:latin typeface="+mn-ea"/>
              <a:ea typeface="+mn-ea"/>
            </a:endParaRPr>
          </a:p>
          <a:p>
            <a:pPr latinLnBrk="0">
              <a:lnSpc>
                <a:spcPct val="120000"/>
              </a:lnSpc>
            </a:pPr>
            <a:endParaRPr lang="en-US" altLang="ko-KR" sz="1200" dirty="0" smtClean="0">
              <a:latin typeface="+mn-ea"/>
              <a:ea typeface="+mn-ea"/>
            </a:endParaRPr>
          </a:p>
          <a:p>
            <a:pPr lvl="1" latinLnBrk="0">
              <a:lnSpc>
                <a:spcPct val="120000"/>
              </a:lnSpc>
            </a:pPr>
            <a:r>
              <a:rPr lang="ko-KR" altLang="en-US" sz="1400" dirty="0" smtClean="0">
                <a:latin typeface="+mn-ea"/>
                <a:ea typeface="+mn-ea"/>
              </a:rPr>
              <a:t>보건의료 제공자의 의사결정에 도움을 주기 위해 과학적 근거를 검토하여 체계적으로 개발된 권고와 관련 내용을 기술한 것</a:t>
            </a:r>
            <a:endParaRPr lang="en-US" altLang="ko-KR" sz="1400" dirty="0" smtClean="0">
              <a:latin typeface="+mn-ea"/>
              <a:ea typeface="+mn-ea"/>
            </a:endParaRPr>
          </a:p>
          <a:p>
            <a:pPr lvl="8" latinLnBrk="0">
              <a:lnSpc>
                <a:spcPct val="12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                   - </a:t>
            </a:r>
            <a:r>
              <a:rPr lang="ko-KR" altLang="en-US" sz="1200" dirty="0" smtClean="0">
                <a:latin typeface="+mn-ea"/>
                <a:ea typeface="+mn-ea"/>
              </a:rPr>
              <a:t>김수영 등 </a:t>
            </a:r>
            <a:r>
              <a:rPr lang="en-US" altLang="ko-KR" sz="1200" dirty="0" smtClean="0">
                <a:latin typeface="+mn-ea"/>
                <a:ea typeface="+mn-ea"/>
              </a:rPr>
              <a:t>2009 -</a:t>
            </a:r>
            <a:endParaRPr lang="ko-KR" altLang="en-US" sz="12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88640"/>
            <a:ext cx="8676456" cy="66472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2575" y="1004664"/>
            <a:ext cx="7995032" cy="5451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실행 단추: 정보 3">
            <a:hlinkClick r:id="" action="ppaction://hlinkshowjump?jump=nextslide" highlightClick="1"/>
          </p:cNvPr>
          <p:cNvSpPr/>
          <p:nvPr/>
        </p:nvSpPr>
        <p:spPr>
          <a:xfrm>
            <a:off x="6012160" y="5013176"/>
            <a:ext cx="216024" cy="216024"/>
          </a:xfrm>
          <a:prstGeom prst="actionButtonInform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012160" y="116632"/>
            <a:ext cx="2998706" cy="276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i="1" dirty="0" smtClean="0"/>
              <a:t>https://www.nice.org.uk/guidance/cg131</a:t>
            </a:r>
            <a:endParaRPr lang="ko-KR" altLang="en-US" sz="12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476672"/>
            <a:ext cx="6543675" cy="570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012160" y="116632"/>
            <a:ext cx="2998706" cy="276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i="1" dirty="0" smtClean="0"/>
              <a:t>https://www.nice.org.uk/guidance/cg131</a:t>
            </a:r>
            <a:endParaRPr lang="ko-KR" altLang="en-US" sz="12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981" y="1196752"/>
            <a:ext cx="8207475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실행 단추: 정보 3">
            <a:hlinkClick r:id="" action="ppaction://hlinkshowjump?jump=nextslide" highlightClick="1"/>
          </p:cNvPr>
          <p:cNvSpPr/>
          <p:nvPr/>
        </p:nvSpPr>
        <p:spPr>
          <a:xfrm>
            <a:off x="8388424" y="2564904"/>
            <a:ext cx="288032" cy="288032"/>
          </a:xfrm>
          <a:prstGeom prst="actionButtonInform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012160" y="116632"/>
            <a:ext cx="2998706" cy="276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i="1" dirty="0" smtClean="0"/>
              <a:t>https://www.nice.org.uk/guidance/cg131</a:t>
            </a:r>
            <a:endParaRPr lang="ko-KR" altLang="en-US" sz="12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620688"/>
            <a:ext cx="8095476" cy="5687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012160" y="116632"/>
            <a:ext cx="2998706" cy="276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i="1" dirty="0" smtClean="0"/>
              <a:t>https://www.nice.org.uk/guidance/cg131</a:t>
            </a:r>
            <a:endParaRPr lang="ko-KR" altLang="en-US" sz="12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981" y="1196752"/>
            <a:ext cx="8207475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실행 단추: 정보 3">
            <a:hlinkClick r:id="" action="ppaction://hlinkshowjump?jump=nextslide" highlightClick="1"/>
          </p:cNvPr>
          <p:cNvSpPr/>
          <p:nvPr/>
        </p:nvSpPr>
        <p:spPr>
          <a:xfrm>
            <a:off x="2555776" y="3212976"/>
            <a:ext cx="288032" cy="288032"/>
          </a:xfrm>
          <a:prstGeom prst="actionButtonInform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012160" y="116632"/>
            <a:ext cx="2998706" cy="276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i="1" dirty="0" smtClean="0"/>
              <a:t>https://www.nice.org.uk/guidance/cg131</a:t>
            </a:r>
            <a:endParaRPr lang="ko-KR" altLang="en-US" sz="12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8739" y="980728"/>
            <a:ext cx="8481733" cy="444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012160" y="116632"/>
            <a:ext cx="2998706" cy="276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i="1" dirty="0" smtClean="0"/>
              <a:t>https://www.nice.org.uk/guidance/cg131</a:t>
            </a:r>
            <a:endParaRPr lang="ko-KR" altLang="en-US" sz="12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981" y="1196752"/>
            <a:ext cx="8207475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실행 단추: 정보 3">
            <a:hlinkClick r:id="" action="ppaction://hlinkshowjump?jump=nextslide" highlightClick="1"/>
          </p:cNvPr>
          <p:cNvSpPr/>
          <p:nvPr/>
        </p:nvSpPr>
        <p:spPr>
          <a:xfrm>
            <a:off x="6948264" y="3284984"/>
            <a:ext cx="288032" cy="288032"/>
          </a:xfrm>
          <a:prstGeom prst="actionButtonInform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012160" y="116632"/>
            <a:ext cx="2998706" cy="276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i="1" dirty="0" smtClean="0"/>
              <a:t>https://www.nice.org.uk/guidance/cg131</a:t>
            </a:r>
            <a:endParaRPr lang="ko-KR" altLang="en-US" sz="12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7" y="404664"/>
            <a:ext cx="8509199" cy="5938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012160" y="116632"/>
            <a:ext cx="2998706" cy="276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i="1" dirty="0" smtClean="0"/>
              <a:t>https://www.nice.org.uk/guidance/cg131</a:t>
            </a:r>
            <a:endParaRPr lang="ko-KR" altLang="en-US" sz="12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384101"/>
            <a:ext cx="7301292" cy="5997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012160" y="116632"/>
            <a:ext cx="2998706" cy="276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i="1" dirty="0" smtClean="0"/>
              <a:t>https://www.nice.org.uk/guidance/cg131</a:t>
            </a:r>
            <a:endParaRPr lang="ko-KR" altLang="en-US" sz="12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2586873"/>
            <a:ext cx="5328592" cy="3644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67544" y="548680"/>
            <a:ext cx="6521337" cy="169277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ko-KR" altLang="en-US" sz="44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임상진료지침</a:t>
            </a:r>
            <a:endParaRPr lang="en-US" altLang="ko-KR" sz="4400" b="1" dirty="0" smtClean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6000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반드시 이것만은</a:t>
            </a:r>
            <a:r>
              <a:rPr lang="en-US" altLang="ko-KR" sz="6000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lang="ko-KR" altLang="en-US" sz="60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8424936" cy="1143000"/>
          </a:xfrm>
        </p:spPr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r"/>
            <a:r>
              <a:rPr lang="en-US" altLang="ko-KR" sz="3200" dirty="0" smtClean="0"/>
              <a:t>Standards for developing </a:t>
            </a:r>
            <a:r>
              <a:rPr lang="en-US" altLang="ko-KR" sz="4000" b="1" dirty="0" smtClean="0">
                <a:latin typeface="Segoe UI Semibold" pitchFamily="34" charset="0"/>
              </a:rPr>
              <a:t>trustworthy CPGs</a:t>
            </a:r>
            <a:br>
              <a:rPr lang="en-US" altLang="ko-KR" sz="4000" b="1" dirty="0" smtClean="0">
                <a:latin typeface="Segoe UI Semibold" pitchFamily="34" charset="0"/>
              </a:rPr>
            </a:br>
            <a:r>
              <a:rPr lang="en-US" altLang="ko-KR" sz="2000" dirty="0" smtClean="0">
                <a:solidFill>
                  <a:schemeClr val="accent3">
                    <a:lumMod val="50000"/>
                  </a:schemeClr>
                </a:solidFill>
                <a:latin typeface="Segoe UI Semibold" pitchFamily="34" charset="0"/>
              </a:rPr>
              <a:t>-by</a:t>
            </a:r>
            <a:r>
              <a:rPr lang="ko-KR" altLang="en-US" sz="2000" dirty="0" smtClean="0">
                <a:solidFill>
                  <a:schemeClr val="accent3">
                    <a:lumMod val="50000"/>
                  </a:schemeClr>
                </a:solidFill>
                <a:latin typeface="Segoe UI Semibold" pitchFamily="34" charset="0"/>
              </a:rPr>
              <a:t> </a:t>
            </a:r>
            <a:r>
              <a:rPr lang="en-US" altLang="ko-KR" sz="2000" dirty="0" smtClean="0">
                <a:solidFill>
                  <a:schemeClr val="accent3">
                    <a:lumMod val="50000"/>
                  </a:schemeClr>
                </a:solidFill>
                <a:latin typeface="Segoe UI Semibold" pitchFamily="34" charset="0"/>
              </a:rPr>
              <a:t>Institute of Medicine 2011</a:t>
            </a:r>
            <a:endParaRPr lang="ko-KR" altLang="en-US" sz="3200" dirty="0">
              <a:solidFill>
                <a:schemeClr val="accent3">
                  <a:lumMod val="50000"/>
                </a:schemeClr>
              </a:solidFill>
              <a:latin typeface="Segoe UI Semibold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89654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40000"/>
              </a:lnSpc>
            </a:pPr>
            <a:r>
              <a:rPr lang="ko-KR" altLang="en-US" dirty="0" smtClean="0"/>
              <a:t>투명성 확보</a:t>
            </a:r>
            <a:endParaRPr lang="en-US" altLang="ko-KR" dirty="0" smtClean="0"/>
          </a:p>
          <a:p>
            <a:pPr>
              <a:lnSpc>
                <a:spcPct val="140000"/>
              </a:lnSpc>
            </a:pPr>
            <a:r>
              <a:rPr lang="ko-KR" altLang="en-US" dirty="0" smtClean="0"/>
              <a:t>이해관계 관리</a:t>
            </a:r>
            <a:endParaRPr lang="en-US" altLang="ko-KR" dirty="0" smtClean="0"/>
          </a:p>
          <a:p>
            <a:pPr>
              <a:lnSpc>
                <a:spcPct val="140000"/>
              </a:lnSpc>
            </a:pPr>
            <a:r>
              <a:rPr lang="ko-KR" altLang="en-US" dirty="0" smtClean="0"/>
              <a:t>임상진료지침 개발진 구성</a:t>
            </a:r>
            <a:endParaRPr lang="en-US" altLang="ko-KR" dirty="0" smtClean="0"/>
          </a:p>
          <a:p>
            <a:pPr lvl="1">
              <a:lnSpc>
                <a:spcPct val="140000"/>
              </a:lnSpc>
            </a:pPr>
            <a:r>
              <a:rPr lang="ko-KR" altLang="en-US" dirty="0" err="1" smtClean="0"/>
              <a:t>다학제적이고</a:t>
            </a:r>
            <a:r>
              <a:rPr lang="ko-KR" altLang="en-US" dirty="0" smtClean="0"/>
              <a:t> 균형적인 구성</a:t>
            </a:r>
            <a:endParaRPr lang="en-US" altLang="ko-KR" dirty="0" smtClean="0"/>
          </a:p>
          <a:p>
            <a:pPr lvl="1">
              <a:lnSpc>
                <a:spcPct val="140000"/>
              </a:lnSpc>
            </a:pPr>
            <a:r>
              <a:rPr lang="ko-KR" altLang="en-US" dirty="0" smtClean="0"/>
              <a:t>환자와 일반인 참여</a:t>
            </a:r>
            <a:endParaRPr lang="en-US" altLang="ko-KR" dirty="0" smtClean="0"/>
          </a:p>
          <a:p>
            <a:pPr>
              <a:lnSpc>
                <a:spcPct val="140000"/>
              </a:lnSpc>
            </a:pPr>
            <a:r>
              <a:rPr lang="ko-KR" altLang="en-US" dirty="0" smtClean="0"/>
              <a:t>과학적 근거 기반</a:t>
            </a:r>
            <a:endParaRPr lang="en-US" altLang="ko-KR" dirty="0" smtClean="0"/>
          </a:p>
          <a:p>
            <a:pPr>
              <a:lnSpc>
                <a:spcPct val="140000"/>
              </a:lnSpc>
            </a:pPr>
            <a:r>
              <a:rPr lang="ko-KR" altLang="en-US" dirty="0" smtClean="0"/>
              <a:t>권고안의 기반 근거 설명과 권고강도 제시</a:t>
            </a:r>
            <a:endParaRPr lang="en-US" altLang="ko-KR" dirty="0" smtClean="0"/>
          </a:p>
          <a:p>
            <a:pPr>
              <a:lnSpc>
                <a:spcPct val="140000"/>
              </a:lnSpc>
            </a:pPr>
            <a:r>
              <a:rPr lang="ko-KR" altLang="en-US" dirty="0" smtClean="0"/>
              <a:t>간명한 권고안 표현법 구사</a:t>
            </a:r>
            <a:endParaRPr lang="en-US" altLang="ko-KR" dirty="0" smtClean="0"/>
          </a:p>
          <a:p>
            <a:pPr>
              <a:lnSpc>
                <a:spcPct val="140000"/>
              </a:lnSpc>
            </a:pPr>
            <a:r>
              <a:rPr lang="ko-KR" altLang="en-US" dirty="0" smtClean="0"/>
              <a:t>모든 이해당사자를 포괄하는 외부검토 시행과 결과 제시</a:t>
            </a:r>
            <a:endParaRPr lang="en-US" altLang="ko-KR" dirty="0" smtClean="0"/>
          </a:p>
          <a:p>
            <a:pPr>
              <a:lnSpc>
                <a:spcPct val="140000"/>
              </a:lnSpc>
            </a:pPr>
            <a:r>
              <a:rPr lang="ko-KR" altLang="en-US" dirty="0" smtClean="0"/>
              <a:t>개정 계획과 기준 제시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우리의 정체는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이것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</a:rPr>
              <a:t>임상진료지침 사용자에게 초기 신뢰 확보를 위해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</a:rPr>
              <a:t>.. (1)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668" y="476672"/>
            <a:ext cx="8653812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58619" y="3573016"/>
            <a:ext cx="3689845" cy="2808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1443" y="620688"/>
            <a:ext cx="8823045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근거에 기반하여 만들어졌다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</a:rPr>
              <a:t>임상진료지침 사용자에게 초기 신뢰 확보를 위해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</a:rPr>
              <a:t>.. (2)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1443" y="620688"/>
            <a:ext cx="8823045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15663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16632"/>
            <a:ext cx="8776645" cy="6048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734087"/>
            <a:ext cx="3672408" cy="3947671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942" y="548680"/>
            <a:ext cx="8697538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692696"/>
            <a:ext cx="6120680" cy="5621958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588224" y="188640"/>
            <a:ext cx="2160240" cy="3077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영국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 NICE, Stroke 2008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268760"/>
            <a:ext cx="5269157" cy="565514"/>
          </a:xfrm>
          <a:prstGeom prst="rect">
            <a:avLst/>
          </a:prstGeom>
          <a:ln w="38100" cap="sq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" name="그룹 6"/>
          <p:cNvGrpSpPr/>
          <p:nvPr/>
        </p:nvGrpSpPr>
        <p:grpSpPr>
          <a:xfrm>
            <a:off x="3131840" y="1916832"/>
            <a:ext cx="5616624" cy="3240360"/>
            <a:chOff x="1043608" y="1340768"/>
            <a:chExt cx="6683772" cy="3955702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43608" y="1340768"/>
              <a:ext cx="6683772" cy="39557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" name="직사각형 3"/>
            <p:cNvSpPr/>
            <p:nvPr/>
          </p:nvSpPr>
          <p:spPr>
            <a:xfrm>
              <a:off x="1619672" y="4005064"/>
              <a:ext cx="6048672" cy="576064"/>
            </a:xfrm>
            <a:prstGeom prst="rect">
              <a:avLst/>
            </a:prstGeom>
            <a:noFill/>
            <a:ln>
              <a:solidFill>
                <a:srgbClr val="99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11"/>
          <p:cNvGrpSpPr/>
          <p:nvPr/>
        </p:nvGrpSpPr>
        <p:grpSpPr>
          <a:xfrm>
            <a:off x="467544" y="5301208"/>
            <a:ext cx="8208912" cy="864096"/>
            <a:chOff x="611560" y="3022086"/>
            <a:chExt cx="8208912" cy="864096"/>
          </a:xfrm>
        </p:grpSpPr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1560" y="3022086"/>
              <a:ext cx="8208912" cy="8640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683568" y="3212976"/>
              <a:ext cx="81323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r>
                <a:rPr lang="ko-KR" altLang="en-US" sz="2800" b="1" dirty="0" smtClean="0">
                  <a:solidFill>
                    <a:srgbClr val="9933FF"/>
                  </a:solidFill>
                  <a:latin typeface="Adobe 고딕 Std B" pitchFamily="34" charset="-127"/>
                  <a:ea typeface="Adobe 고딕 Std B" pitchFamily="34" charset="-127"/>
                </a:rPr>
                <a:t>급성뇌졸중 환자 </a:t>
              </a:r>
              <a:r>
                <a:rPr lang="en-US" altLang="ko-KR" sz="2800" b="1" dirty="0" smtClean="0">
                  <a:solidFill>
                    <a:srgbClr val="9933FF"/>
                  </a:solidFill>
                  <a:latin typeface="Adobe 고딕 Std B" pitchFamily="34" charset="-127"/>
                  <a:ea typeface="Adobe 고딕 Std B" pitchFamily="34" charset="-127"/>
                </a:rPr>
                <a:t>brain scanning</a:t>
              </a:r>
              <a:r>
                <a:rPr lang="ko-KR" altLang="en-US" sz="2800" b="1" dirty="0" smtClean="0">
                  <a:solidFill>
                    <a:srgbClr val="9933FF"/>
                  </a:solidFill>
                  <a:latin typeface="Adobe 고딕 Std B" pitchFamily="34" charset="-127"/>
                  <a:ea typeface="Adobe 고딕 Std B" pitchFamily="34" charset="-127"/>
                </a:rPr>
                <a:t>은 근거없는 행위</a:t>
              </a:r>
              <a:r>
                <a:rPr lang="en-US" altLang="ko-KR" sz="2800" b="1" dirty="0" smtClean="0">
                  <a:solidFill>
                    <a:srgbClr val="9933FF"/>
                  </a:solidFill>
                  <a:latin typeface="Adobe 고딕 Std B" pitchFamily="34" charset="-127"/>
                  <a:ea typeface="Adobe 고딕 Std B" pitchFamily="34" charset="-127"/>
                </a:rPr>
                <a:t>?</a:t>
              </a:r>
              <a:endParaRPr lang="ko-KR" altLang="en-US" sz="2800" b="1" dirty="0">
                <a:solidFill>
                  <a:srgbClr val="9933FF"/>
                </a:solidFill>
                <a:latin typeface="Adobe 고딕 Std B" pitchFamily="34" charset="-127"/>
                <a:ea typeface="Adobe 고딕 Std B" pitchFamily="34" charset="-127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79512" y="188640"/>
            <a:ext cx="6691897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National Collaborating Centre for Chronic Conditions. </a:t>
            </a:r>
            <a:r>
              <a:rPr lang="en-US" altLang="ko-KR" sz="1200" i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Stroke: national clinical guideline for</a:t>
            </a:r>
          </a:p>
          <a:p>
            <a:r>
              <a:rPr lang="en-US" altLang="ko-KR" sz="1200" i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diagnosis and initial management of acute stroke and transient </a:t>
            </a:r>
            <a:r>
              <a:rPr lang="en-US" altLang="ko-KR" sz="1200" i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ischaemic</a:t>
            </a:r>
            <a:r>
              <a:rPr lang="en-US" altLang="ko-KR" sz="1200" i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attack (TIA). London:</a:t>
            </a:r>
          </a:p>
          <a:p>
            <a:r>
              <a:rPr lang="en-US" altLang="ko-KR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Royal College of Physicians, 2008.</a:t>
            </a:r>
            <a:endParaRPr lang="ko-KR" altLang="en-US" sz="1200" dirty="0">
              <a:latin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9436" y="140116"/>
            <a:ext cx="5632470" cy="3199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39552" y="603845"/>
            <a:ext cx="2736304" cy="13849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National Collaborating Centre for Chronic Conditions. </a:t>
            </a:r>
            <a:r>
              <a:rPr lang="en-US" altLang="ko-KR" sz="1200" i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Stroke: national clinical guideline for diagnosis and initial management of acute stroke and transient </a:t>
            </a:r>
            <a:r>
              <a:rPr lang="en-US" altLang="ko-KR" sz="1200" i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ischaemic</a:t>
            </a:r>
            <a:r>
              <a:rPr lang="en-US" altLang="ko-KR" sz="1200" i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attack (TIA). London: </a:t>
            </a:r>
            <a:r>
              <a:rPr lang="en-US" altLang="ko-KR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Royal College of Physicians, 2008.</a:t>
            </a:r>
            <a:endParaRPr lang="ko-KR" altLang="en-US" sz="1200" dirty="0">
              <a:latin typeface="Tahoma" pitchFamily="34" charset="0"/>
              <a:cs typeface="Tahoma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3284984"/>
            <a:ext cx="5328591" cy="2998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0032" y="4365104"/>
            <a:ext cx="4025596" cy="432048"/>
          </a:xfrm>
          <a:prstGeom prst="rect">
            <a:avLst/>
          </a:prstGeom>
          <a:ln w="38100" cap="sq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/>
              <a:t>지침의 형태와 내용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3200" dirty="0" smtClean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ko-KR" altLang="en-US" sz="3200" dirty="0" smtClean="0">
                <a:solidFill>
                  <a:schemeClr val="accent5">
                    <a:lumMod val="75000"/>
                  </a:schemeClr>
                </a:solidFill>
              </a:rPr>
              <a:t>호주</a:t>
            </a:r>
            <a:r>
              <a:rPr lang="en-US" altLang="ko-KR" sz="3200" dirty="0" smtClean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ko-KR" altLang="en-US" sz="3200" dirty="0" smtClean="0">
                <a:solidFill>
                  <a:schemeClr val="accent5">
                    <a:lumMod val="75000"/>
                  </a:schemeClr>
                </a:solidFill>
              </a:rPr>
              <a:t>캐나다</a:t>
            </a:r>
            <a:r>
              <a:rPr lang="en-US" altLang="ko-KR" sz="3200" dirty="0" smtClean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ko-KR" altLang="en-US" sz="3200" dirty="0" smtClean="0">
                <a:solidFill>
                  <a:schemeClr val="accent5">
                    <a:lumMod val="75000"/>
                  </a:schemeClr>
                </a:solidFill>
              </a:rPr>
              <a:t>영국</a:t>
            </a:r>
            <a:r>
              <a:rPr lang="en-US" altLang="ko-KR" sz="3200" dirty="0" smtClean="0">
                <a:solidFill>
                  <a:schemeClr val="accent5">
                    <a:lumMod val="75000"/>
                  </a:schemeClr>
                </a:solidFill>
              </a:rPr>
              <a:t>)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>
          <a:xfrm>
            <a:off x="722313" y="2564904"/>
            <a:ext cx="7772400" cy="1769989"/>
          </a:xfrm>
        </p:spPr>
        <p:txBody>
          <a:bodyPr>
            <a:normAutofit/>
          </a:bodyPr>
          <a:lstStyle/>
          <a:p>
            <a:pPr marL="457200" indent="-457200"/>
            <a:r>
              <a:rPr lang="ko-KR" altLang="en-US" dirty="0" smtClean="0"/>
              <a:t>지침의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신뢰 확보를 위해 가능한 모든 방법을 사용해야 한다</a:t>
            </a:r>
            <a:r>
              <a:rPr lang="en-US" altLang="ko-KR" dirty="0" smtClean="0"/>
              <a:t>.</a:t>
            </a:r>
          </a:p>
          <a:p>
            <a:pPr marL="914400" lvl="1" indent="-457200">
              <a:buAutoNum type="arabicPeriod"/>
            </a:pPr>
            <a:r>
              <a:rPr lang="ko-KR" altLang="en-US" dirty="0" smtClean="0"/>
              <a:t>인쇄</a:t>
            </a:r>
            <a:r>
              <a:rPr lang="en-US" altLang="ko-KR" dirty="0" smtClean="0"/>
              <a:t> </a:t>
            </a:r>
            <a:r>
              <a:rPr lang="ko-KR" altLang="en-US" dirty="0" smtClean="0"/>
              <a:t>책자</a:t>
            </a:r>
            <a:endParaRPr lang="en-US" altLang="ko-KR" dirty="0" smtClean="0"/>
          </a:p>
          <a:p>
            <a:pPr marL="914400" lvl="1" indent="-457200">
              <a:buAutoNum type="arabicPeriod"/>
            </a:pPr>
            <a:r>
              <a:rPr lang="ko-KR" altLang="en-US" dirty="0" smtClean="0"/>
              <a:t>인터넷 홈페이지</a:t>
            </a:r>
            <a:endParaRPr lang="en-US" altLang="ko-KR" dirty="0" smtClean="0"/>
          </a:p>
          <a:p>
            <a:pPr marL="914400" lvl="1" indent="-457200">
              <a:buAutoNum type="arabicPeriod"/>
            </a:pPr>
            <a:r>
              <a:rPr lang="ko-KR" altLang="en-US" dirty="0" smtClean="0"/>
              <a:t>논문</a:t>
            </a:r>
            <a:endParaRPr lang="en-US" altLang="ko-KR" dirty="0" smtClean="0"/>
          </a:p>
          <a:p>
            <a:pPr marL="914400" lvl="1" indent="-457200">
              <a:buAutoNum type="arabicPeriod"/>
            </a:pP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</a:t>
            </a:r>
            <a:endParaRPr lang="ko-KR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/>
          <p:nvPr/>
        </p:nvGrpSpPr>
        <p:grpSpPr>
          <a:xfrm>
            <a:off x="683568" y="4437112"/>
            <a:ext cx="5760640" cy="1944216"/>
            <a:chOff x="971600" y="4149080"/>
            <a:chExt cx="5760640" cy="1944216"/>
          </a:xfrm>
        </p:grpSpPr>
        <p:sp>
          <p:nvSpPr>
            <p:cNvPr id="9" name="직사각형 8"/>
            <p:cNvSpPr/>
            <p:nvPr/>
          </p:nvSpPr>
          <p:spPr>
            <a:xfrm>
              <a:off x="971600" y="4149080"/>
              <a:ext cx="5760640" cy="19442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그룹 7"/>
            <p:cNvGrpSpPr/>
            <p:nvPr/>
          </p:nvGrpSpPr>
          <p:grpSpPr>
            <a:xfrm>
              <a:off x="1043608" y="4221088"/>
              <a:ext cx="5638800" cy="1814527"/>
              <a:chOff x="1752600" y="2824163"/>
              <a:chExt cx="5638800" cy="1814527"/>
            </a:xfrm>
          </p:grpSpPr>
          <p:pic>
            <p:nvPicPr>
              <p:cNvPr id="2051" name="Picture 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752600" y="3886215"/>
                <a:ext cx="5638800" cy="7524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814513" y="2824163"/>
                <a:ext cx="5514975" cy="12096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11" name="TextBox 10"/>
          <p:cNvSpPr txBox="1"/>
          <p:nvPr/>
        </p:nvSpPr>
        <p:spPr>
          <a:xfrm>
            <a:off x="539552" y="332656"/>
            <a:ext cx="2160240" cy="3077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영국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 NICE, Stroke 2008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04319" y="280410"/>
            <a:ext cx="4700129" cy="4055186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ko-KR" altLang="en-US" dirty="0" smtClean="0"/>
              <a:t>지침개발자 </a:t>
            </a:r>
            <a:r>
              <a:rPr lang="ko-KR" altLang="en-US" sz="4400" dirty="0" smtClean="0">
                <a:solidFill>
                  <a:srgbClr val="C00000"/>
                </a:solidFill>
              </a:rPr>
              <a:t>≠</a:t>
            </a:r>
            <a:r>
              <a:rPr lang="ko-KR" altLang="en-US" dirty="0" smtClean="0"/>
              <a:t> 편향된 이익집단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</a:rPr>
              <a:t>임상진료지침 사용자에게 초기 신뢰 확보를 위해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</a:rPr>
              <a:t>.. (3)</a:t>
            </a:r>
          </a:p>
          <a:p>
            <a:r>
              <a:rPr lang="ko-KR" altLang="en-US" sz="3600" dirty="0" smtClean="0">
                <a:solidFill>
                  <a:schemeClr val="bg1">
                    <a:lumMod val="50000"/>
                  </a:schemeClr>
                </a:solidFill>
                <a:latin typeface="HY엽서M" pitchFamily="18" charset="-127"/>
                <a:ea typeface="HY엽서M" pitchFamily="18" charset="-127"/>
              </a:rPr>
              <a:t>구조</a:t>
            </a:r>
            <a:r>
              <a:rPr lang="ko-KR" altLang="en-US" sz="2400" b="0" dirty="0" smtClean="0">
                <a:solidFill>
                  <a:schemeClr val="bg1">
                    <a:lumMod val="50000"/>
                  </a:schemeClr>
                </a:solidFill>
                <a:latin typeface="HY엽서M" pitchFamily="18" charset="-127"/>
                <a:ea typeface="HY엽서M" pitchFamily="18" charset="-127"/>
              </a:rPr>
              <a:t>와</a:t>
            </a:r>
            <a:r>
              <a:rPr lang="en-US" altLang="ko-KR" b="0" dirty="0" smtClean="0">
                <a:solidFill>
                  <a:schemeClr val="bg1">
                    <a:lumMod val="50000"/>
                  </a:schemeClr>
                </a:solidFill>
                <a:latin typeface="HY엽서M" pitchFamily="18" charset="-127"/>
                <a:ea typeface="HY엽서M" pitchFamily="18" charset="-127"/>
              </a:rPr>
              <a:t> </a:t>
            </a:r>
            <a:r>
              <a:rPr lang="ko-KR" altLang="en-US" sz="3600" dirty="0" smtClean="0">
                <a:solidFill>
                  <a:schemeClr val="bg1">
                    <a:lumMod val="50000"/>
                  </a:schemeClr>
                </a:solidFill>
                <a:latin typeface="HY엽서M" pitchFamily="18" charset="-127"/>
                <a:ea typeface="HY엽서M" pitchFamily="18" charset="-127"/>
              </a:rPr>
              <a:t>과정</a:t>
            </a:r>
            <a:r>
              <a:rPr lang="ko-KR" altLang="en-US" sz="2400" b="0" dirty="0" smtClean="0">
                <a:solidFill>
                  <a:schemeClr val="bg1">
                    <a:lumMod val="50000"/>
                  </a:schemeClr>
                </a:solidFill>
                <a:latin typeface="HY엽서M" pitchFamily="18" charset="-127"/>
                <a:ea typeface="HY엽서M" pitchFamily="18" charset="-127"/>
              </a:rPr>
              <a:t>을 통해 </a:t>
            </a:r>
            <a:r>
              <a:rPr lang="ko-KR" altLang="en-US" sz="3600" dirty="0" smtClean="0">
                <a:solidFill>
                  <a:schemeClr val="bg1">
                    <a:lumMod val="50000"/>
                  </a:schemeClr>
                </a:solidFill>
                <a:latin typeface="HY엽서M" pitchFamily="18" charset="-127"/>
                <a:ea typeface="HY엽서M" pitchFamily="18" charset="-127"/>
              </a:rPr>
              <a:t>증명</a:t>
            </a:r>
            <a:r>
              <a:rPr lang="ko-KR" altLang="en-US" sz="2400" b="0" dirty="0" smtClean="0">
                <a:solidFill>
                  <a:schemeClr val="bg1">
                    <a:lumMod val="50000"/>
                  </a:schemeClr>
                </a:solidFill>
                <a:latin typeface="HY엽서M" pitchFamily="18" charset="-127"/>
                <a:ea typeface="HY엽서M" pitchFamily="18" charset="-127"/>
              </a:rPr>
              <a:t>해야 한다</a:t>
            </a:r>
            <a:r>
              <a:rPr lang="en-US" altLang="ko-KR" sz="2400" b="0" dirty="0" smtClean="0">
                <a:solidFill>
                  <a:schemeClr val="bg1">
                    <a:lumMod val="50000"/>
                  </a:schemeClr>
                </a:solidFill>
                <a:latin typeface="HY엽서M" pitchFamily="18" charset="-127"/>
                <a:ea typeface="HY엽서M" pitchFamily="18" charset="-127"/>
              </a:rPr>
              <a:t>.</a:t>
            </a:r>
            <a:endParaRPr lang="ko-KR" altLang="en-US" sz="2400" b="0" dirty="0">
              <a:solidFill>
                <a:schemeClr val="bg1">
                  <a:lumMod val="50000"/>
                </a:schemeClr>
              </a:solidFill>
              <a:latin typeface="HY엽서M" pitchFamily="18" charset="-127"/>
              <a:ea typeface="HY엽서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607" y="404664"/>
            <a:ext cx="8624873" cy="5832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764704"/>
            <a:ext cx="6545225" cy="4993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295" y="3356992"/>
            <a:ext cx="8731193" cy="3024337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67544" y="548680"/>
            <a:ext cx="2160240" cy="3077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영국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 NICE, Stroke 2008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7" y="231252"/>
            <a:ext cx="4234684" cy="2981724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60647"/>
            <a:ext cx="8352928" cy="6074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그룹 4"/>
          <p:cNvGrpSpPr/>
          <p:nvPr/>
        </p:nvGrpSpPr>
        <p:grpSpPr>
          <a:xfrm>
            <a:off x="933148" y="659140"/>
            <a:ext cx="5168375" cy="2376264"/>
            <a:chOff x="1103015" y="692696"/>
            <a:chExt cx="5168375" cy="2376264"/>
          </a:xfrm>
        </p:grpSpPr>
        <p:pic>
          <p:nvPicPr>
            <p:cNvPr id="15257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03015" y="692696"/>
              <a:ext cx="5168375" cy="2376264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모서리가 둥근 직사각형 3"/>
            <p:cNvSpPr/>
            <p:nvPr/>
          </p:nvSpPr>
          <p:spPr>
            <a:xfrm>
              <a:off x="4491603" y="2238420"/>
              <a:ext cx="1368152" cy="72008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우리가 책임진다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</a:rPr>
              <a:t>임상진료지침 사용자에게 초기 신뢰 확보를 위해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</a:rPr>
              <a:t>.. (4)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748" y="570354"/>
            <a:ext cx="4613846" cy="1440160"/>
          </a:xfrm>
          <a:prstGeom prst="rect">
            <a:avLst/>
          </a:prstGeom>
          <a:noFill/>
          <a:ln w="9525">
            <a:solidFill>
              <a:schemeClr val="accent3">
                <a:lumMod val="75000"/>
              </a:schemeClr>
            </a:solidFill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4088" y="548680"/>
            <a:ext cx="3456384" cy="2405914"/>
          </a:xfrm>
          <a:prstGeom prst="rect">
            <a:avLst/>
          </a:prstGeom>
          <a:noFill/>
          <a:ln w="9525">
            <a:solidFill>
              <a:schemeClr val="accent3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9" name="아래쪽 화살표 8"/>
          <p:cNvSpPr/>
          <p:nvPr/>
        </p:nvSpPr>
        <p:spPr>
          <a:xfrm rot="17836614">
            <a:off x="4910366" y="1035205"/>
            <a:ext cx="504056" cy="36004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 rot="3095153">
            <a:off x="4761637" y="2723628"/>
            <a:ext cx="504056" cy="36004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12314" y="2132856"/>
            <a:ext cx="2160240" cy="3077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영국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 NICE, Stroke 2008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2846207"/>
            <a:ext cx="3816424" cy="3673753"/>
          </a:xfrm>
          <a:prstGeom prst="rect">
            <a:avLst/>
          </a:prstGeom>
          <a:noFill/>
          <a:ln w="19050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27584" y="230667"/>
            <a:ext cx="75504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cap="all" dirty="0" smtClean="0">
                <a:ln w="9000" cmpd="sng">
                  <a:solidFill>
                    <a:schemeClr val="accent2"/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8000" endPos="45000" dist="1000" dir="5400000" sy="-100000" algn="bl" rotWithShape="0"/>
                </a:effectLst>
                <a:latin typeface="+mn-ea"/>
                <a:ea typeface="+mn-ea"/>
              </a:rPr>
              <a:t>경청해 주셔서 감사합니다</a:t>
            </a:r>
            <a:r>
              <a:rPr lang="en-US" altLang="ko-KR" sz="4400" b="1" cap="all" dirty="0" smtClean="0">
                <a:ln w="9000" cmpd="sng">
                  <a:solidFill>
                    <a:schemeClr val="accent2"/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8000" endPos="45000" dist="1000" dir="5400000" sy="-100000" algn="bl" rotWithShape="0"/>
                </a:effectLst>
                <a:latin typeface="+mn-ea"/>
                <a:ea typeface="+mn-ea"/>
              </a:rPr>
              <a:t>.</a:t>
            </a:r>
            <a:endParaRPr lang="ko-KR" altLang="en-US" sz="4400" b="1" cap="all" dirty="0">
              <a:ln w="9000" cmpd="sng">
                <a:solidFill>
                  <a:schemeClr val="accent2"/>
                </a:solidFill>
                <a:prstDash val="solid"/>
              </a:ln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8000" endPos="45000" dist="1000" dir="5400000" sy="-100000" algn="bl" rotWithShape="0"/>
              </a:effectLst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6101685"/>
            <a:ext cx="28414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i="1" dirty="0" smtClean="0">
                <a:solidFill>
                  <a:schemeClr val="bg1">
                    <a:lumMod val="50000"/>
                  </a:schemeClr>
                </a:solidFill>
              </a:rPr>
              <a:t>부천시 원미구 중앙공원</a:t>
            </a:r>
            <a:r>
              <a:rPr lang="en-US" altLang="ko-KR" sz="1200" i="1" dirty="0" smtClean="0">
                <a:solidFill>
                  <a:schemeClr val="bg1">
                    <a:lumMod val="50000"/>
                  </a:schemeClr>
                </a:solidFill>
              </a:rPr>
              <a:t>, Apr. 10, 2017</a:t>
            </a:r>
            <a:endParaRPr lang="ko-KR" alt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2" descr="https://lh3.googleusercontent.com/Zme5BlXsROqVeAzsNIGWD5-5V5gv3TxqZycqaIp9Q71ic9t_PZCFKiWkR5UnMBxAl8wKz6WZU97VjzDopnFZudoVpCiWwx0oGZsOYlLcajes200ILpUylRYfUnS5lufal5KkviAKtnAP0Vnyrdl_a6LpMIx3o1s8Ep7U_ul0o765sLC1PdwI0BGpL7-BYguG7RYhsAe3uRHI-ZJ45YZniTvv_43I7g8RXlA6ZPzM84ln5lOKZvbzZ_1sLb9Vos806cug9Pv9GUTBqgV6ycvCT4F6GRrBR4YzzShFXCZzvtZ0xmwaJ7oWYHGbS_K5-RP2vxZefScnbC6oHAiVp-_bSiKWGwi4OPG-ZwjIoULcoA-QQrhe6eF7EU2ENBZhhzwNtJMDN_Ono2-EHDKFozn97_-Z8QjdD2BmBxTFote7aLBs7ckyfmSR50QU3v1IriOnL3vQxILIMhB-1H88OiAPloUq6C10WVtAsD2ItQUN_9lDxJtwUrePem4CXVS10HyiYcbwnjiu5MXnP339azPr2190tOEvPZKuvjEZ6QFZQaQhymh4pMJaPtX52D_x_m8hJyjKOm3_StQk_0UYuXPeDy_zL_siDpXVjtHefsE_6JLz39EkJ0Ud_w=w1803-h1014-no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177" y="1196752"/>
            <a:ext cx="8166945" cy="49294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캐나다 뇌졸중 임상진료지침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홈페이지를 중심으로 구성된 예</a:t>
            </a:r>
            <a:endParaRPr lang="ko-KR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404664"/>
            <a:ext cx="6984776" cy="6041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392309" y="127665"/>
            <a:ext cx="2572179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i="1" dirty="0" smtClean="0"/>
              <a:t>http://www.strokebestpractices.ca/</a:t>
            </a:r>
            <a:endParaRPr lang="ko-KR" altLang="en-US" sz="1200" i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88640"/>
            <a:ext cx="7272808" cy="154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71253" y="1700808"/>
            <a:ext cx="5393035" cy="4756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392309" y="127665"/>
            <a:ext cx="2572179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i="1" dirty="0" smtClean="0"/>
              <a:t>http://www.strokebestpractices.ca/</a:t>
            </a:r>
            <a:endParaRPr lang="ko-KR" altLang="en-US" sz="1200" i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574" y="180996"/>
            <a:ext cx="5681722" cy="6284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6228184" y="260648"/>
            <a:ext cx="2572179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i="1" dirty="0" smtClean="0"/>
              <a:t>http://www.strokebestpractices.ca/</a:t>
            </a:r>
            <a:endParaRPr lang="ko-KR" altLang="en-US" sz="1200" i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3610</TotalTime>
  <Words>506</Words>
  <Application>Microsoft Office PowerPoint</Application>
  <PresentationFormat>화면 슬라이드 쇼(4:3)</PresentationFormat>
  <Paragraphs>102</Paragraphs>
  <Slides>58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59" baseType="lpstr">
      <vt:lpstr>Office 테마</vt:lpstr>
      <vt:lpstr>잘 개발된 임상진료지침이란?</vt:lpstr>
      <vt:lpstr>Why CPG...</vt:lpstr>
      <vt:lpstr>임상진료지침(Clinical practice guideline)</vt:lpstr>
      <vt:lpstr>Standards for developing trustworthy CPGs -by Institute of Medicine 2011</vt:lpstr>
      <vt:lpstr>지침의 형태와 내용 구성 (호주, 캐나다, 영국)</vt:lpstr>
      <vt:lpstr>캐나다 뇌졸중 임상진료지침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호주 전립샘암 조기진단 임상진료지침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영국 대장암 임상진료지침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우리의 정체는 ‘이것’이다.</vt:lpstr>
      <vt:lpstr>슬라이드 41</vt:lpstr>
      <vt:lpstr>슬라이드 42</vt:lpstr>
      <vt:lpstr>근거에 기반하여 만들어졌다.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지침개발자 ≠ 편향된 이익집단</vt:lpstr>
      <vt:lpstr>슬라이드 52</vt:lpstr>
      <vt:lpstr>슬라이드 53</vt:lpstr>
      <vt:lpstr>슬라이드 54</vt:lpstr>
      <vt:lpstr>슬라이드 55</vt:lpstr>
      <vt:lpstr>우리가 책임진다.</vt:lpstr>
      <vt:lpstr>슬라이드 57</vt:lpstr>
      <vt:lpstr>슬라이드 58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AGREE 2 평가기준</dc:title>
  <dc:creator>You K. Lee</dc:creator>
  <cp:lastModifiedBy>YouLee</cp:lastModifiedBy>
  <cp:revision>211</cp:revision>
  <dcterms:created xsi:type="dcterms:W3CDTF">2012-05-30T09:31:31Z</dcterms:created>
  <dcterms:modified xsi:type="dcterms:W3CDTF">2017-04-11T01:31:25Z</dcterms:modified>
</cp:coreProperties>
</file>